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04" r:id="rId1"/>
  </p:sldMasterIdLst>
  <p:notesMasterIdLst>
    <p:notesMasterId r:id="rId3"/>
  </p:notesMasterIdLst>
  <p:sldIdLst>
    <p:sldId id="268" r:id="rId2"/>
  </p:sldIdLst>
  <p:sldSz cx="38404800" cy="38404800"/>
  <p:notesSz cx="9144000" cy="6858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Helvetica" panose="020B0604020202020204" pitchFamily="34" charset="0"/>
      <p:regular r:id="rId10"/>
      <p:bold r:id="rId11"/>
      <p:italic r:id="rId12"/>
      <p:boldItalic r:id="rId13"/>
    </p:embeddedFont>
    <p:embeddedFont>
      <p:font typeface="Lato" panose="020F0502020204030203" pitchFamily="34" charset="0"/>
      <p:regular r:id="rId14"/>
      <p:bold r:id="rId14"/>
      <p:italic r:id="rId14"/>
      <p:boldItalic r:id="rId14"/>
    </p:embeddedFont>
    <p:embeddedFont>
      <p:font typeface="Verdana" panose="020B060403050404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2115" userDrawn="1">
          <p15:clr>
            <a:srgbClr val="A4A3A4"/>
          </p15:clr>
        </p15:guide>
        <p15:guide id="3" pos="4685" userDrawn="1">
          <p15:clr>
            <a:srgbClr val="A4A3A4"/>
          </p15:clr>
        </p15:guide>
        <p15:guide id="4" pos="205" userDrawn="1">
          <p15:clr>
            <a:srgbClr val="A4A3A4"/>
          </p15:clr>
        </p15:guide>
        <p15:guide id="5" pos="579" userDrawn="1">
          <p15:clr>
            <a:srgbClr val="A4A3A4"/>
          </p15:clr>
        </p15:guide>
        <p15:guide id="6" orient="horz" pos="12096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62E9877-978B-2A53-D8D8-3A2FABF6B398}" name="Mallahan, Stephanie - (smallahan)" initials="MS(" userId="S::smallahan@arizona.edu::3c1062d7-bab5-4962-9262-2a283fa4bc75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lie Armin" initials="JA" lastIdx="2" clrIdx="0">
    <p:extLst>
      <p:ext uri="{19B8F6BF-5375-455C-9EA6-DF929625EA0E}">
        <p15:presenceInfo xmlns:p15="http://schemas.microsoft.com/office/powerpoint/2012/main" userId="S-1-5-21-1028619403-181476807-313593124-450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9867"/>
    <a:srgbClr val="B71C1C"/>
    <a:srgbClr val="E1BEE7"/>
    <a:srgbClr val="858585"/>
    <a:srgbClr val="1E5288"/>
    <a:srgbClr val="8C1616"/>
    <a:srgbClr val="FFD54F"/>
    <a:srgbClr val="9E9E9E"/>
    <a:srgbClr val="757575"/>
    <a:srgbClr val="BDBD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62" autoAdjust="0"/>
    <p:restoredTop sz="87189" autoAdjust="0"/>
  </p:normalViewPr>
  <p:slideViewPr>
    <p:cSldViewPr snapToGrid="0" showGuides="1">
      <p:cViewPr>
        <p:scale>
          <a:sx n="25" d="100"/>
          <a:sy n="25" d="100"/>
        </p:scale>
        <p:origin x="2076" y="18"/>
      </p:cViewPr>
      <p:guideLst>
        <p:guide pos="12115"/>
        <p:guide pos="4685"/>
        <p:guide pos="205"/>
        <p:guide pos="579"/>
        <p:guide orient="horz" pos="1209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4.fntdata"/><Relationship Id="rId3" Type="http://schemas.openxmlformats.org/officeDocument/2006/relationships/notesMaster" Target="notesMasters/notesMaster1.xml"/><Relationship Id="rId21" Type="http://schemas.openxmlformats.org/officeDocument/2006/relationships/viewProps" Target="viewProp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1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microsoft.com/office/2018/10/relationships/authors" Target="authors.xml"/><Relationship Id="rId5" Type="http://schemas.openxmlformats.org/officeDocument/2006/relationships/font" Target="fonts/font2.fntdata"/><Relationship Id="rId15" Type="http://schemas.openxmlformats.org/officeDocument/2006/relationships/font" Target="fonts/font11.fntdata"/><Relationship Id="rId23" Type="http://schemas.openxmlformats.org/officeDocument/2006/relationships/tableStyles" Target="tableStyles.xml"/><Relationship Id="rId10" Type="http://schemas.openxmlformats.org/officeDocument/2006/relationships/font" Target="fonts/font7.fntdata"/><Relationship Id="rId19" Type="http://schemas.openxmlformats.org/officeDocument/2006/relationships/commentAuthors" Target="commentAuthor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NUL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6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3600" b="1" dirty="0">
                <a:solidFill>
                  <a:schemeClr val="tx1"/>
                </a:solidFill>
              </a:rPr>
              <a:t>Figure 1</a:t>
            </a:r>
            <a:r>
              <a:rPr lang="en-US" sz="3600" b="0" dirty="0">
                <a:solidFill>
                  <a:schemeClr val="tx1"/>
                </a:solidFill>
              </a:rPr>
              <a:t>. Title of Graph 1</a:t>
            </a:r>
          </a:p>
        </c:rich>
      </c:tx>
      <c:layout>
        <c:manualLayout>
          <c:xMode val="edge"/>
          <c:yMode val="edge"/>
          <c:x val="0.13954058238900258"/>
          <c:y val="2.320799973427505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8.0655417458815257E-2"/>
          <c:y val="0.14840558733937084"/>
          <c:w val="0.91934458254118478"/>
          <c:h val="0.6537319791547795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Answer 1</c:v>
                </c:pt>
              </c:strCache>
            </c:strRef>
          </c:tx>
          <c:spPr>
            <a:solidFill>
              <a:schemeClr val="accent5">
                <a:tint val="58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20</c:v>
                </c:pt>
                <c:pt idx="1">
                  <c:v>40</c:v>
                </c:pt>
                <c:pt idx="2">
                  <c:v>60</c:v>
                </c:pt>
                <c:pt idx="3">
                  <c:v>10</c:v>
                </c:pt>
                <c:pt idx="4">
                  <c:v>70</c:v>
                </c:pt>
                <c:pt idx="5">
                  <c:v>80</c:v>
                </c:pt>
                <c:pt idx="6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28E-4FCE-A65F-5FB2B2766CE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Answer 2</c:v>
                </c:pt>
              </c:strCache>
            </c:strRef>
          </c:tx>
          <c:spPr>
            <a:solidFill>
              <a:schemeClr val="accent5">
                <a:tint val="86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25</c:v>
                </c:pt>
                <c:pt idx="1">
                  <c:v>50</c:v>
                </c:pt>
                <c:pt idx="2">
                  <c:v>13</c:v>
                </c:pt>
                <c:pt idx="3">
                  <c:v>25</c:v>
                </c:pt>
                <c:pt idx="4">
                  <c:v>12</c:v>
                </c:pt>
                <c:pt idx="5">
                  <c:v>15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28E-4FCE-A65F-5FB2B2766CE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Answer 3</c:v>
                </c:pt>
              </c:strCache>
            </c:strRef>
          </c:tx>
          <c:spPr>
            <a:solidFill>
              <a:schemeClr val="accent5">
                <a:shade val="86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Sheet1!$D$2:$D$8</c:f>
              <c:numCache>
                <c:formatCode>General</c:formatCode>
                <c:ptCount val="7"/>
                <c:pt idx="0">
                  <c:v>13</c:v>
                </c:pt>
                <c:pt idx="1">
                  <c:v>4</c:v>
                </c:pt>
                <c:pt idx="2">
                  <c:v>7</c:v>
                </c:pt>
                <c:pt idx="3">
                  <c:v>54</c:v>
                </c:pt>
                <c:pt idx="4">
                  <c:v>3</c:v>
                </c:pt>
                <c:pt idx="5">
                  <c:v>2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28E-4FCE-A65F-5FB2B2766CE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Answer 4</c:v>
                </c:pt>
              </c:strCache>
            </c:strRef>
          </c:tx>
          <c:spPr>
            <a:solidFill>
              <a:schemeClr val="accent5">
                <a:shade val="58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Sheet1!$E$2:$E$8</c:f>
              <c:numCache>
                <c:formatCode>General</c:formatCode>
                <c:ptCount val="7"/>
                <c:pt idx="0">
                  <c:v>42</c:v>
                </c:pt>
                <c:pt idx="1">
                  <c:v>6</c:v>
                </c:pt>
                <c:pt idx="2">
                  <c:v>20</c:v>
                </c:pt>
                <c:pt idx="3">
                  <c:v>11</c:v>
                </c:pt>
                <c:pt idx="4">
                  <c:v>15</c:v>
                </c:pt>
                <c:pt idx="5">
                  <c:v>3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28E-4FCE-A65F-5FB2B2766CE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13757199"/>
        <c:axId val="413752879"/>
      </c:barChart>
      <c:catAx>
        <c:axId val="413757199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3752879"/>
        <c:crosses val="autoZero"/>
        <c:auto val="1"/>
        <c:lblAlgn val="ctr"/>
        <c:lblOffset val="100"/>
        <c:noMultiLvlLbl val="0"/>
      </c:catAx>
      <c:valAx>
        <c:axId val="4137528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b="0" dirty="0">
                    <a:solidFill>
                      <a:schemeClr val="tx1"/>
                    </a:solidFill>
                  </a:rPr>
                  <a:t>Percent</a:t>
                </a:r>
              </a:p>
            </c:rich>
          </c:tx>
          <c:layout>
            <c:manualLayout>
              <c:xMode val="edge"/>
              <c:yMode val="edge"/>
              <c:x val="9.198457244618579E-3"/>
              <c:y val="0.4339986233186360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37571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1962084233045936"/>
          <c:y val="0.91669973505244184"/>
          <c:w val="0.54934973503452234"/>
          <c:h val="5.23135549885266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6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3600" b="1" dirty="0"/>
              <a:t>Figure 2</a:t>
            </a:r>
            <a:r>
              <a:rPr lang="en-US" sz="3600" b="0" dirty="0"/>
              <a:t>. Title of Graph 2</a:t>
            </a:r>
          </a:p>
        </c:rich>
      </c:tx>
      <c:layout>
        <c:manualLayout>
          <c:xMode val="edge"/>
          <c:yMode val="edge"/>
          <c:x val="0.125819477731275"/>
          <c:y val="2.515472940981175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487078422499539"/>
          <c:y val="0.1578581412852586"/>
          <c:w val="0.88766929524401417"/>
          <c:h val="0.6199841922285372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Answer 1</c:v>
                </c:pt>
              </c:strCache>
            </c:strRef>
          </c:tx>
          <c:spPr>
            <a:solidFill>
              <a:schemeClr val="accent5">
                <a:tint val="58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25</c:v>
                </c:pt>
                <c:pt idx="1">
                  <c:v>50</c:v>
                </c:pt>
                <c:pt idx="2">
                  <c:v>0</c:v>
                </c:pt>
                <c:pt idx="3">
                  <c:v>100</c:v>
                </c:pt>
                <c:pt idx="4">
                  <c:v>0</c:v>
                </c:pt>
                <c:pt idx="5">
                  <c:v>100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C35-40AD-9A39-7528853DAD7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Answer 2</c:v>
                </c:pt>
              </c:strCache>
            </c:strRef>
          </c:tx>
          <c:spPr>
            <a:solidFill>
              <a:schemeClr val="accent5">
                <a:tint val="86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25</c:v>
                </c:pt>
                <c:pt idx="1">
                  <c:v>50</c:v>
                </c:pt>
                <c:pt idx="2">
                  <c:v>50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C35-40AD-9A39-7528853DAD7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Answer 3</c:v>
                </c:pt>
              </c:strCache>
            </c:strRef>
          </c:tx>
          <c:spPr>
            <a:solidFill>
              <a:schemeClr val="accent5">
                <a:shade val="86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Sheet1!$D$2:$D$8</c:f>
              <c:numCache>
                <c:formatCode>General</c:formatCode>
                <c:ptCount val="7"/>
                <c:pt idx="0">
                  <c:v>25</c:v>
                </c:pt>
                <c:pt idx="1">
                  <c:v>0</c:v>
                </c:pt>
                <c:pt idx="2">
                  <c:v>50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C35-40AD-9A39-7528853DAD73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Answer 4</c:v>
                </c:pt>
              </c:strCache>
            </c:strRef>
          </c:tx>
          <c:spPr>
            <a:solidFill>
              <a:schemeClr val="accent5">
                <a:shade val="58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Sheet1!$E$2:$E$8</c:f>
              <c:numCache>
                <c:formatCode>General</c:formatCode>
                <c:ptCount val="7"/>
                <c:pt idx="0">
                  <c:v>25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100</c:v>
                </c:pt>
                <c:pt idx="5">
                  <c:v>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C35-40AD-9A39-7528853DAD7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94653807"/>
        <c:axId val="494678287"/>
      </c:barChart>
      <c:catAx>
        <c:axId val="4946538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4678287"/>
        <c:crosses val="autoZero"/>
        <c:auto val="1"/>
        <c:lblAlgn val="ctr"/>
        <c:lblOffset val="100"/>
        <c:noMultiLvlLbl val="0"/>
      </c:catAx>
      <c:valAx>
        <c:axId val="494678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b="0" dirty="0">
                    <a:solidFill>
                      <a:schemeClr val="tx1"/>
                    </a:solidFill>
                  </a:rPr>
                  <a:t> Percent </a:t>
                </a:r>
              </a:p>
            </c:rich>
          </c:tx>
          <c:layout>
            <c:manualLayout>
              <c:xMode val="edge"/>
              <c:yMode val="edge"/>
              <c:x val="3.2117631457449752E-2"/>
              <c:y val="0.4202298917790156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46538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848846238894164"/>
          <c:y val="0.90502490950145154"/>
          <c:w val="0.55500677026242839"/>
          <c:h val="5.23135549885266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5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5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2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414713" y="857250"/>
            <a:ext cx="231457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1pPr>
    <a:lvl2pPr marL="396105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2pPr>
    <a:lvl3pPr marL="792211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3pPr>
    <a:lvl4pPr marL="1188317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4pPr>
    <a:lvl5pPr marL="1584422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5pPr>
    <a:lvl6pPr marL="1980527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6pPr>
    <a:lvl7pPr marL="2376631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7pPr>
    <a:lvl8pPr marL="2772738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8pPr>
    <a:lvl9pPr marL="3168841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14713" y="857250"/>
            <a:ext cx="2314575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516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6285233"/>
            <a:ext cx="32644080" cy="1337056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20171413"/>
            <a:ext cx="28803600" cy="9272267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465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67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7" y="2044700"/>
            <a:ext cx="8281035" cy="325462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2" y="2044700"/>
            <a:ext cx="24363045" cy="325462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140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578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30" y="9574541"/>
            <a:ext cx="33124140" cy="15975327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30" y="25701001"/>
            <a:ext cx="33124140" cy="8401047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/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351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10223500"/>
            <a:ext cx="1632204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10223500"/>
            <a:ext cx="1632204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866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044708"/>
            <a:ext cx="33124140" cy="74231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6" y="9414513"/>
            <a:ext cx="16247028" cy="4613907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6" y="14028420"/>
            <a:ext cx="16247028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2" y="9414513"/>
            <a:ext cx="16327042" cy="4613907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2" y="14028420"/>
            <a:ext cx="16327042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168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189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056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560320"/>
            <a:ext cx="12386548" cy="896112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5529588"/>
            <a:ext cx="19442430" cy="272923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11521440"/>
            <a:ext cx="12386548" cy="21344893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651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560320"/>
            <a:ext cx="12386548" cy="896112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7042" y="5529588"/>
            <a:ext cx="19442430" cy="272923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11521440"/>
            <a:ext cx="12386548" cy="21344893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97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2044708"/>
            <a:ext cx="33124140" cy="7423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10223500"/>
            <a:ext cx="33124140" cy="24367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35595568"/>
            <a:ext cx="864108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35595568"/>
            <a:ext cx="1296162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35595568"/>
            <a:ext cx="864108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849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986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28334583" y="0"/>
            <a:ext cx="10139584" cy="384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40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sz="1340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1340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28587796" y="2885276"/>
            <a:ext cx="9600929" cy="2564548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20000"/>
              </a:lnSpc>
            </a:pPr>
            <a:endParaRPr lang="en-US" sz="4200" dirty="0"/>
          </a:p>
          <a:p>
            <a:pPr>
              <a:lnSpc>
                <a:spcPct val="120000"/>
              </a:lnSpc>
            </a:pPr>
            <a:r>
              <a:rPr lang="en-US" sz="7200" b="1" dirty="0"/>
              <a:t>METHODOLOGY</a:t>
            </a:r>
          </a:p>
          <a:p>
            <a:pPr>
              <a:lnSpc>
                <a:spcPct val="120000"/>
              </a:lnSpc>
            </a:pPr>
            <a:endParaRPr lang="en-US" sz="4725" b="1" dirty="0"/>
          </a:p>
          <a:p>
            <a:pPr>
              <a:lnSpc>
                <a:spcPct val="120000"/>
              </a:lnSpc>
            </a:pPr>
            <a:endParaRPr lang="en-US" sz="4725" b="1" dirty="0"/>
          </a:p>
          <a:p>
            <a:pPr>
              <a:lnSpc>
                <a:spcPct val="120000"/>
              </a:lnSpc>
            </a:pPr>
            <a:endParaRPr lang="en-US" sz="4725" b="1" dirty="0"/>
          </a:p>
          <a:p>
            <a:pPr marL="600075" indent="-6000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4725" dirty="0"/>
          </a:p>
          <a:p>
            <a:pPr marL="600075" indent="-6000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4725" dirty="0"/>
          </a:p>
          <a:p>
            <a:pPr marL="600075" indent="-6000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4725" dirty="0"/>
          </a:p>
          <a:p>
            <a:pPr marL="600075" indent="-6000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4725" dirty="0"/>
          </a:p>
          <a:p>
            <a:pPr marL="600075" indent="-6000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4725" dirty="0"/>
          </a:p>
          <a:p>
            <a:pPr>
              <a:lnSpc>
                <a:spcPct val="120000"/>
              </a:lnSpc>
            </a:pPr>
            <a:endParaRPr lang="en-US" sz="4725" dirty="0"/>
          </a:p>
          <a:p>
            <a:pPr>
              <a:lnSpc>
                <a:spcPct val="120000"/>
              </a:lnSpc>
            </a:pPr>
            <a:endParaRPr lang="en-US" sz="5250" b="1" dirty="0"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7200" b="1" dirty="0">
                <a:cs typeface="Arial" panose="020B0604020202020204" pitchFamily="34" charset="0"/>
              </a:rPr>
              <a:t>DISCUSSION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Use incomplete sentences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Smallest size body text 36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Keep word count to minimum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36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Importance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Use incomplete sentences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Smallest size body text 36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Keep word count to minimum</a:t>
            </a:r>
          </a:p>
          <a:p>
            <a:endParaRPr lang="en-US" sz="7200" b="1" dirty="0">
              <a:cs typeface="Arial" panose="020B0604020202020204" pitchFamily="34" charset="0"/>
            </a:endParaRPr>
          </a:p>
          <a:p>
            <a:r>
              <a:rPr lang="en-US" sz="7200" b="1" dirty="0">
                <a:cs typeface="Arial" panose="020B0604020202020204" pitchFamily="34" charset="0"/>
              </a:rPr>
              <a:t>REFERENCES &amp;</a:t>
            </a:r>
          </a:p>
          <a:p>
            <a:r>
              <a:rPr lang="en-US" sz="7200" b="1" dirty="0">
                <a:cs typeface="Arial" panose="020B0604020202020204" pitchFamily="34" charset="0"/>
              </a:rPr>
              <a:t>ACKNOWLEDGMENTS</a:t>
            </a:r>
          </a:p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It is suggested that you use a QR code as it takes up less space and is a self-selecting action item. Only those will actually scan the QR code. Interested</a:t>
            </a:r>
          </a:p>
          <a:p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600" b="0" i="0" dirty="0">
                <a:solidFill>
                  <a:srgbClr val="595959"/>
                </a:solidFill>
                <a:effectLst/>
                <a:latin typeface="Helvetica" panose="020B0604020202020204" pitchFamily="34" charset="0"/>
              </a:rPr>
              <a:t>doi:10.47989/ir30iConf47359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7200" b="1" dirty="0">
              <a:cs typeface="Arial" panose="020B0604020202020204" pitchFamily="34" charset="0"/>
            </a:endParaRPr>
          </a:p>
          <a:p>
            <a:r>
              <a:rPr lang="en-US" sz="7200" b="1" dirty="0">
                <a:cs typeface="Arial" panose="020B0604020202020204" pitchFamily="34" charset="0"/>
              </a:rPr>
              <a:t>AUTHOR AFFILATION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-65063" y="0"/>
            <a:ext cx="10204645" cy="384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40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sz="1340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1340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553894" y="14277880"/>
            <a:ext cx="9031792" cy="696190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7200" b="1" dirty="0">
                <a:cs typeface="Arial" panose="020B0604020202020204" pitchFamily="34" charset="0"/>
              </a:rPr>
              <a:t>INTRODUCTION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Pilot study published in March 2025 that looked at using ads to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prebunk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misinformation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Designed sketch comedy ads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Conducted thematic and content analysis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Participants split into 4 groups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Test ad: 1 friends gets new online friends who want to storm the post office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Control ad:1 friend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F9E57F-C64F-4827-8C49-BB9DBDC073C7}"/>
              </a:ext>
            </a:extLst>
          </p:cNvPr>
          <p:cNvSpPr txBox="1"/>
          <p:nvPr/>
        </p:nvSpPr>
        <p:spPr>
          <a:xfrm>
            <a:off x="606467" y="7741900"/>
            <a:ext cx="903179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cs typeface="Arial" panose="020B0604020202020204" pitchFamily="34" charset="0"/>
              </a:rPr>
              <a:t>Kendall Beaver</a:t>
            </a:r>
            <a:r>
              <a:rPr lang="en-US" sz="6000" baseline="30000" dirty="0">
                <a:cs typeface="Arial" panose="020B0604020202020204" pitchFamily="34" charset="0"/>
              </a:rPr>
              <a:t>1</a:t>
            </a:r>
          </a:p>
          <a:p>
            <a:r>
              <a:rPr lang="en-US" sz="6000" dirty="0">
                <a:cs typeface="Arial" panose="020B0604020202020204" pitchFamily="34" charset="0"/>
              </a:rPr>
              <a:t>Diana Daley</a:t>
            </a:r>
            <a:r>
              <a:rPr lang="en-US" sz="6000" baseline="30000" dirty="0">
                <a:cs typeface="Arial" panose="020B0604020202020204" pitchFamily="34" charset="0"/>
              </a:rPr>
              <a:t>2</a:t>
            </a:r>
            <a:endParaRPr lang="en-US" sz="6000" dirty="0">
              <a:cs typeface="Arial" panose="020B0604020202020204" pitchFamily="34" charset="0"/>
            </a:endParaRPr>
          </a:p>
          <a:p>
            <a:r>
              <a:rPr lang="en-US" sz="6000" dirty="0">
                <a:cs typeface="Arial" panose="020B0604020202020204" pitchFamily="34" charset="0"/>
              </a:rPr>
              <a:t>Kainan Garrett</a:t>
            </a:r>
            <a:r>
              <a:rPr lang="en-US" sz="6000" baseline="30000" dirty="0">
                <a:cs typeface="Arial" panose="020B0604020202020204" pitchFamily="34" charset="0"/>
              </a:rPr>
              <a:t>3</a:t>
            </a:r>
          </a:p>
        </p:txBody>
      </p:sp>
      <p:sp>
        <p:nvSpPr>
          <p:cNvPr id="17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 txBox="1">
            <a:spLocks/>
          </p:cNvSpPr>
          <p:nvPr/>
        </p:nvSpPr>
        <p:spPr>
          <a:xfrm>
            <a:off x="10984436" y="447190"/>
            <a:ext cx="3708915" cy="1499364"/>
          </a:xfrm>
          <a:prstGeom prst="rect">
            <a:avLst/>
          </a:prstGeom>
        </p:spPr>
        <p:txBody>
          <a:bodyPr vert="horz" lIns="153353" tIns="76676" rIns="153353" bIns="76676" rtlCol="0" anchor="t">
            <a:noAutofit/>
          </a:bodyPr>
          <a:lstStyle>
            <a:lvl1pPr algn="ctr" defTabSz="29260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7200" b="1" dirty="0">
                <a:latin typeface="+mn-lt"/>
                <a:ea typeface="Roboto" panose="02000000000000000000" pitchFamily="2" charset="0"/>
                <a:cs typeface="Arial" panose="020B0604020202020204" pitchFamily="34" charset="0"/>
              </a:rPr>
              <a:t>RESULTS</a:t>
            </a:r>
            <a:br>
              <a:rPr lang="en-US" sz="11067" b="1" dirty="0">
                <a:solidFill>
                  <a:schemeClr val="bg1"/>
                </a:solidFill>
                <a:latin typeface="+mn-lt"/>
                <a:ea typeface="Roboto" panose="02000000000000000000" pitchFamily="2" charset="0"/>
                <a:cs typeface="Arial" panose="020B0604020202020204" pitchFamily="34" charset="0"/>
              </a:rPr>
            </a:br>
            <a:endParaRPr lang="en-US" sz="11067" b="1" dirty="0">
              <a:solidFill>
                <a:schemeClr val="bg1"/>
              </a:solidFill>
              <a:latin typeface="+mn-lt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D433804-DC84-0296-A942-28780681F129}"/>
              </a:ext>
            </a:extLst>
          </p:cNvPr>
          <p:cNvSpPr txBox="1"/>
          <p:nvPr/>
        </p:nvSpPr>
        <p:spPr>
          <a:xfrm>
            <a:off x="388628" y="573991"/>
            <a:ext cx="9744156" cy="6620274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933"/>
              </a:spcAft>
            </a:pPr>
            <a:r>
              <a:rPr lang="en-US" sz="8000" b="1" dirty="0"/>
              <a:t>Combating Misinformation with a Humorous Audio Ad: Extending a Mixed Methods Analysis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D8BF3DF-31C2-E3F8-AC3D-33AA77BAD17C}"/>
              </a:ext>
            </a:extLst>
          </p:cNvPr>
          <p:cNvCxnSpPr>
            <a:cxnSpLocks/>
          </p:cNvCxnSpPr>
          <p:nvPr/>
        </p:nvCxnSpPr>
        <p:spPr>
          <a:xfrm>
            <a:off x="438154" y="7414429"/>
            <a:ext cx="9200104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0C845DA7-EC87-26C0-0249-737755B775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95645937"/>
              </p:ext>
            </p:extLst>
          </p:nvPr>
        </p:nvGraphicFramePr>
        <p:xfrm>
          <a:off x="10602620" y="2735965"/>
          <a:ext cx="12132578" cy="113199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C72590F8-EF6B-E523-B4F6-B6E3E0E4C1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6482819"/>
              </p:ext>
            </p:extLst>
          </p:nvPr>
        </p:nvGraphicFramePr>
        <p:xfrm>
          <a:off x="10137894" y="14295142"/>
          <a:ext cx="12653486" cy="106023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4D8B7862-D011-E9C0-2926-DE47305B2EE4}"/>
              </a:ext>
            </a:extLst>
          </p:cNvPr>
          <p:cNvSpPr/>
          <p:nvPr/>
        </p:nvSpPr>
        <p:spPr>
          <a:xfrm>
            <a:off x="34070166" y="4848926"/>
            <a:ext cx="3947696" cy="2312764"/>
          </a:xfrm>
          <a:prstGeom prst="roundRect">
            <a:avLst/>
          </a:prstGeom>
          <a:noFill/>
          <a:ln w="76200">
            <a:solidFill>
              <a:srgbClr val="55986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0" name="Table 30">
            <a:extLst>
              <a:ext uri="{FF2B5EF4-FFF2-40B4-BE49-F238E27FC236}">
                <a16:creationId xmlns:a16="http://schemas.microsoft.com/office/drawing/2014/main" id="{A11D15CB-761D-2642-790C-B58D31FB99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4873980"/>
              </p:ext>
            </p:extLst>
          </p:nvPr>
        </p:nvGraphicFramePr>
        <p:xfrm>
          <a:off x="23205035" y="8556473"/>
          <a:ext cx="4575652" cy="8046720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2158394">
                  <a:extLst>
                    <a:ext uri="{9D8B030D-6E8A-4147-A177-3AD203B41FA5}">
                      <a16:colId xmlns:a16="http://schemas.microsoft.com/office/drawing/2014/main" val="717803369"/>
                    </a:ext>
                  </a:extLst>
                </a:gridCol>
                <a:gridCol w="770186">
                  <a:extLst>
                    <a:ext uri="{9D8B030D-6E8A-4147-A177-3AD203B41FA5}">
                      <a16:colId xmlns:a16="http://schemas.microsoft.com/office/drawing/2014/main" val="2810201465"/>
                    </a:ext>
                  </a:extLst>
                </a:gridCol>
                <a:gridCol w="823536">
                  <a:extLst>
                    <a:ext uri="{9D8B030D-6E8A-4147-A177-3AD203B41FA5}">
                      <a16:colId xmlns:a16="http://schemas.microsoft.com/office/drawing/2014/main" val="3588489034"/>
                    </a:ext>
                  </a:extLst>
                </a:gridCol>
                <a:gridCol w="823536">
                  <a:extLst>
                    <a:ext uri="{9D8B030D-6E8A-4147-A177-3AD203B41FA5}">
                      <a16:colId xmlns:a16="http://schemas.microsoft.com/office/drawing/2014/main" val="1757495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Cat.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Cat.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Cat.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029294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N=#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N=#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N=#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962013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+mn-lt"/>
                        </a:rPr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471246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0615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20612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+mn-lt"/>
                        </a:rPr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28159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4482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16351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950708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859281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+mn-lt"/>
                        </a:rPr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798974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444447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473499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+mn-lt"/>
                        </a:rPr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542898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56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3503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+mn-lt"/>
                        </a:rPr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37098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045727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683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+mn-lt"/>
                        </a:rPr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9674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530288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207325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C643EE52-33C5-DDBB-0CFF-8A0656A15A39}"/>
              </a:ext>
            </a:extLst>
          </p:cNvPr>
          <p:cNvSpPr txBox="1"/>
          <p:nvPr/>
        </p:nvSpPr>
        <p:spPr>
          <a:xfrm>
            <a:off x="23771892" y="6005308"/>
            <a:ext cx="371103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Table 1</a:t>
            </a:r>
            <a:r>
              <a:rPr lang="en-US" sz="3200" dirty="0"/>
              <a:t>. Figure descriptions should be 1-2 sentences and font size ≥18.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57F7159-7FA8-9834-DD1C-C0BA5C5B64E4}"/>
              </a:ext>
            </a:extLst>
          </p:cNvPr>
          <p:cNvSpPr txBox="1"/>
          <p:nvPr/>
        </p:nvSpPr>
        <p:spPr>
          <a:xfrm>
            <a:off x="22555941" y="25744469"/>
            <a:ext cx="55847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Figure 3. </a:t>
            </a:r>
            <a:r>
              <a:rPr lang="en-US" sz="3600" dirty="0"/>
              <a:t>Figure descriptions should be 1-2 sentences and font size ≥18. 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ECB33-C40A-64B6-ADD5-F29F5E59FEBC}"/>
              </a:ext>
            </a:extLst>
          </p:cNvPr>
          <p:cNvSpPr txBox="1"/>
          <p:nvPr/>
        </p:nvSpPr>
        <p:spPr>
          <a:xfrm>
            <a:off x="11142480" y="35633635"/>
            <a:ext cx="63599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Figure 4. </a:t>
            </a:r>
            <a:r>
              <a:rPr lang="en-US" sz="3600" dirty="0"/>
              <a:t>Figure descriptions should be 1-2 sentences and font size ≥18. 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84F3C0C-3169-E308-7671-CA5422900D22}"/>
              </a:ext>
            </a:extLst>
          </p:cNvPr>
          <p:cNvSpPr/>
          <p:nvPr/>
        </p:nvSpPr>
        <p:spPr>
          <a:xfrm>
            <a:off x="34070166" y="8089410"/>
            <a:ext cx="3947696" cy="2312764"/>
          </a:xfrm>
          <a:prstGeom prst="roundRect">
            <a:avLst/>
          </a:prstGeom>
          <a:noFill/>
          <a:ln w="76200">
            <a:solidFill>
              <a:srgbClr val="55986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0083FCC2-1818-439D-B40E-CAAAA6E51E3D}"/>
              </a:ext>
            </a:extLst>
          </p:cNvPr>
          <p:cNvSpPr/>
          <p:nvPr/>
        </p:nvSpPr>
        <p:spPr>
          <a:xfrm>
            <a:off x="28659848" y="8089410"/>
            <a:ext cx="3947696" cy="2312764"/>
          </a:xfrm>
          <a:prstGeom prst="roundRect">
            <a:avLst/>
          </a:prstGeom>
          <a:noFill/>
          <a:ln w="76200">
            <a:solidFill>
              <a:srgbClr val="55986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32DF40AF-6178-EC8C-C84D-7EA65C3B3C1F}"/>
              </a:ext>
            </a:extLst>
          </p:cNvPr>
          <p:cNvSpPr/>
          <p:nvPr/>
        </p:nvSpPr>
        <p:spPr>
          <a:xfrm>
            <a:off x="34070166" y="11329894"/>
            <a:ext cx="3947696" cy="2312764"/>
          </a:xfrm>
          <a:prstGeom prst="roundRect">
            <a:avLst/>
          </a:prstGeom>
          <a:noFill/>
          <a:ln w="76200">
            <a:solidFill>
              <a:srgbClr val="55986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DDDBC4-B0A4-EABE-5696-EE8B3AA7E64C}"/>
              </a:ext>
            </a:extLst>
          </p:cNvPr>
          <p:cNvSpPr/>
          <p:nvPr/>
        </p:nvSpPr>
        <p:spPr>
          <a:xfrm>
            <a:off x="29146041" y="573991"/>
            <a:ext cx="4757208" cy="231128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D3ED545-48BE-D1E4-3F2E-CDD9D47FAA6C}"/>
              </a:ext>
            </a:extLst>
          </p:cNvPr>
          <p:cNvSpPr/>
          <p:nvPr/>
        </p:nvSpPr>
        <p:spPr>
          <a:xfrm>
            <a:off x="34661819" y="573991"/>
            <a:ext cx="3279516" cy="231128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E5CA7C3-FB2C-117C-4546-B731ACD18C7E}"/>
              </a:ext>
            </a:extLst>
          </p:cNvPr>
          <p:cNvSpPr/>
          <p:nvPr/>
        </p:nvSpPr>
        <p:spPr>
          <a:xfrm>
            <a:off x="679460" y="36510798"/>
            <a:ext cx="3816339" cy="13404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080C54C-49E3-2A7E-134C-658E909505BE}"/>
              </a:ext>
            </a:extLst>
          </p:cNvPr>
          <p:cNvSpPr/>
          <p:nvPr/>
        </p:nvSpPr>
        <p:spPr>
          <a:xfrm>
            <a:off x="5541424" y="36510798"/>
            <a:ext cx="3816339" cy="13404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7CACA97-347A-AE0D-79AC-A49E6200596B}"/>
              </a:ext>
            </a:extLst>
          </p:cNvPr>
          <p:cNvSpPr/>
          <p:nvPr/>
        </p:nvSpPr>
        <p:spPr>
          <a:xfrm>
            <a:off x="29776875" y="36350930"/>
            <a:ext cx="6882129" cy="130659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351AF5E-791B-713D-85B8-9E5285BDDA52}"/>
              </a:ext>
            </a:extLst>
          </p:cNvPr>
          <p:cNvSpPr/>
          <p:nvPr/>
        </p:nvSpPr>
        <p:spPr>
          <a:xfrm>
            <a:off x="438154" y="29634718"/>
            <a:ext cx="9200104" cy="63225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7D9BF7B-681D-45FB-DFE8-61AC3F1149A1}"/>
              </a:ext>
            </a:extLst>
          </p:cNvPr>
          <p:cNvSpPr/>
          <p:nvPr/>
        </p:nvSpPr>
        <p:spPr>
          <a:xfrm>
            <a:off x="11266995" y="31640978"/>
            <a:ext cx="6235385" cy="39926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E5055F8-BA64-30EE-5497-A6041B8B11C8}"/>
              </a:ext>
            </a:extLst>
          </p:cNvPr>
          <p:cNvSpPr/>
          <p:nvPr/>
        </p:nvSpPr>
        <p:spPr>
          <a:xfrm>
            <a:off x="22411455" y="27830668"/>
            <a:ext cx="5369232" cy="69258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9AC2684-083B-8485-1CEF-F11191F96AB9}"/>
              </a:ext>
            </a:extLst>
          </p:cNvPr>
          <p:cNvSpPr txBox="1"/>
          <p:nvPr/>
        </p:nvSpPr>
        <p:spPr>
          <a:xfrm>
            <a:off x="10564514" y="24897522"/>
            <a:ext cx="9031792" cy="23083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Use incomplete sentences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Smallest size body text 36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Keep word count to minimum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6548623D-9CB3-56D0-320C-A6281845544A}"/>
              </a:ext>
            </a:extLst>
          </p:cNvPr>
          <p:cNvSpPr/>
          <p:nvPr/>
        </p:nvSpPr>
        <p:spPr>
          <a:xfrm>
            <a:off x="28701861" y="4848926"/>
            <a:ext cx="3947696" cy="2312764"/>
          </a:xfrm>
          <a:prstGeom prst="roundRect">
            <a:avLst/>
          </a:prstGeom>
          <a:noFill/>
          <a:ln w="76200">
            <a:solidFill>
              <a:srgbClr val="55986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3" name="Picture 2">
            <a:extLst>
              <a:ext uri="{FF2B5EF4-FFF2-40B4-BE49-F238E27FC236}">
                <a16:creationId xmlns:a16="http://schemas.microsoft.com/office/drawing/2014/main" id="{ADB0F4F4-F6A3-6FD5-F707-9B72F272F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56852" y="31408829"/>
            <a:ext cx="4654550" cy="465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39541661-7FA9-C8BA-A67A-EBA8C826BDBD}"/>
              </a:ext>
            </a:extLst>
          </p:cNvPr>
          <p:cNvSpPr txBox="1"/>
          <p:nvPr/>
        </p:nvSpPr>
        <p:spPr>
          <a:xfrm>
            <a:off x="28778176" y="11334772"/>
            <a:ext cx="371103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Figure 4</a:t>
            </a:r>
            <a:r>
              <a:rPr lang="en-US" sz="3200" dirty="0"/>
              <a:t>. Figure descriptions should be 1-2 sentences and font size ≥18. 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1FCCCAAA-AE26-6CFB-5ADA-33377608F134}"/>
              </a:ext>
            </a:extLst>
          </p:cNvPr>
          <p:cNvCxnSpPr/>
          <p:nvPr/>
        </p:nvCxnSpPr>
        <p:spPr>
          <a:xfrm>
            <a:off x="32649557" y="6005308"/>
            <a:ext cx="1462622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9544CBE0-A424-DA02-55F3-72DCF8C888E9}"/>
              </a:ext>
            </a:extLst>
          </p:cNvPr>
          <p:cNvCxnSpPr>
            <a:cxnSpLocks/>
            <a:stCxn id="40" idx="2"/>
          </p:cNvCxnSpPr>
          <p:nvPr/>
        </p:nvCxnSpPr>
        <p:spPr>
          <a:xfrm>
            <a:off x="36044014" y="7161690"/>
            <a:ext cx="0" cy="905721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849C2FA-EC09-B381-2220-85325FE66784}"/>
              </a:ext>
            </a:extLst>
          </p:cNvPr>
          <p:cNvCxnSpPr>
            <a:cxnSpLocks/>
          </p:cNvCxnSpPr>
          <p:nvPr/>
        </p:nvCxnSpPr>
        <p:spPr>
          <a:xfrm>
            <a:off x="36012771" y="10424173"/>
            <a:ext cx="0" cy="905721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Straight Arrow Connector 1023">
            <a:extLst>
              <a:ext uri="{FF2B5EF4-FFF2-40B4-BE49-F238E27FC236}">
                <a16:creationId xmlns:a16="http://schemas.microsoft.com/office/drawing/2014/main" id="{67E6F1D8-0515-5EAB-8FFE-EFE6A7490324}"/>
              </a:ext>
            </a:extLst>
          </p:cNvPr>
          <p:cNvCxnSpPr>
            <a:cxnSpLocks/>
          </p:cNvCxnSpPr>
          <p:nvPr/>
        </p:nvCxnSpPr>
        <p:spPr>
          <a:xfrm flipV="1">
            <a:off x="32649557" y="6005308"/>
            <a:ext cx="1486129" cy="3527292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3821A826-1D7D-4935-9E16-E62E575EC623}"/>
              </a:ext>
            </a:extLst>
          </p:cNvPr>
          <p:cNvSpPr txBox="1"/>
          <p:nvPr/>
        </p:nvSpPr>
        <p:spPr>
          <a:xfrm>
            <a:off x="553894" y="21408594"/>
            <a:ext cx="9031792" cy="419191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7200" b="1" dirty="0">
                <a:cs typeface="Arial" panose="020B0604020202020204" pitchFamily="34" charset="0"/>
              </a:rPr>
              <a:t>METHODS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Composite Score (normalized average of sentences </a:t>
            </a:r>
            <a:r>
              <a:rPr lang="en-US" sz="3600">
                <a:latin typeface="Arial" panose="020B0604020202020204" pitchFamily="34" charset="0"/>
                <a:cs typeface="Arial" panose="020B0604020202020204" pitchFamily="34" charset="0"/>
              </a:rPr>
              <a:t>and words)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Perform in-depth thematic analysis of 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Qualitative Questions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Sentiment towards ads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FA4D96A-FDE8-4935-8992-1CD3D358C350}"/>
              </a:ext>
            </a:extLst>
          </p:cNvPr>
          <p:cNvSpPr txBox="1"/>
          <p:nvPr/>
        </p:nvSpPr>
        <p:spPr>
          <a:xfrm>
            <a:off x="569937" y="25621653"/>
            <a:ext cx="9031792" cy="36379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7200" b="1" dirty="0">
                <a:cs typeface="Arial" panose="020B0604020202020204" pitchFamily="34" charset="0"/>
              </a:rPr>
              <a:t>PARTICIPANTS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March 2025 published study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Conducted thematic and content analysis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Keep word count to minimum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B9DB2DE-2076-4B29-B45B-1176D1DC8732}"/>
              </a:ext>
            </a:extLst>
          </p:cNvPr>
          <p:cNvSpPr txBox="1"/>
          <p:nvPr/>
        </p:nvSpPr>
        <p:spPr>
          <a:xfrm>
            <a:off x="606467" y="10789900"/>
            <a:ext cx="903179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aseline="30000" dirty="0">
                <a:cs typeface="Arial" panose="020B0604020202020204" pitchFamily="34" charset="0"/>
              </a:rPr>
              <a:t>1</a:t>
            </a:r>
            <a:r>
              <a:rPr lang="en-US" sz="4400" dirty="0">
                <a:cs typeface="Arial" panose="020B0604020202020204" pitchFamily="34" charset="0"/>
              </a:rPr>
              <a:t>Graduate Researcher </a:t>
            </a:r>
          </a:p>
          <a:p>
            <a:r>
              <a:rPr lang="en-US" sz="4400" baseline="30000" dirty="0">
                <a:cs typeface="Arial" panose="020B0604020202020204" pitchFamily="34" charset="0"/>
              </a:rPr>
              <a:t>2</a:t>
            </a:r>
            <a:r>
              <a:rPr lang="en-US" sz="4400" dirty="0">
                <a:cs typeface="Arial" panose="020B0604020202020204" pitchFamily="34" charset="0"/>
              </a:rPr>
              <a:t>Ph.D., Associate Professor, University of Arizona College of Information Science</a:t>
            </a:r>
          </a:p>
          <a:p>
            <a:r>
              <a:rPr lang="en-US" sz="4400" baseline="30000" dirty="0">
                <a:cs typeface="Arial" panose="020B0604020202020204" pitchFamily="34" charset="0"/>
              </a:rPr>
              <a:t>3</a:t>
            </a:r>
            <a:r>
              <a:rPr lang="en-US" sz="4400" dirty="0">
                <a:cs typeface="Arial" panose="020B0604020202020204" pitchFamily="34" charset="0"/>
              </a:rPr>
              <a:t>Undergraduate Research Assistant</a:t>
            </a:r>
          </a:p>
        </p:txBody>
      </p:sp>
    </p:spTree>
    <p:extLst>
      <p:ext uri="{BB962C8B-B14F-4D97-AF65-F5344CB8AC3E}">
        <p14:creationId xmlns:p14="http://schemas.microsoft.com/office/powerpoint/2010/main" val="1263856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17424</TotalTime>
  <Words>402</Words>
  <Application>Microsoft Office PowerPoint</Application>
  <PresentationFormat>Custom</PresentationFormat>
  <Paragraphs>143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Calibri</vt:lpstr>
      <vt:lpstr>Calibri Light</vt:lpstr>
      <vt:lpstr>Verdana</vt:lpstr>
      <vt:lpstr>Helvetica</vt:lpstr>
      <vt:lpstr>Lato</vt:lpstr>
      <vt:lpstr>Arial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Morrison</dc:creator>
  <cp:lastModifiedBy>Beaver, Kendall - (kendallbeaver)</cp:lastModifiedBy>
  <cp:revision>272</cp:revision>
  <dcterms:created xsi:type="dcterms:W3CDTF">2018-09-16T19:13:41Z</dcterms:created>
  <dcterms:modified xsi:type="dcterms:W3CDTF">2025-05-02T03:33:49Z</dcterms:modified>
</cp:coreProperties>
</file>

<file path=docProps/thumbnail.jpeg>
</file>